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Nanum Gothic Regular Bold" panose="020D0804000000000000" pitchFamily="34" charset="-127"/>
      <p:regular r:id="rId16"/>
      <p:bold r:id="rId17"/>
    </p:embeddedFont>
    <p:embeddedFont>
      <p:font typeface="Source Han Sans KR Normal" panose="020B0400000000000000" pitchFamily="34" charset="-128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07" autoAdjust="0"/>
  </p:normalViewPr>
  <p:slideViewPr>
    <p:cSldViewPr>
      <p:cViewPr varScale="1">
        <p:scale>
          <a:sx n="82" d="100"/>
          <a:sy n="82" d="100"/>
        </p:scale>
        <p:origin x="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11" Type="http://schemas.openxmlformats.org/officeDocument/2006/relationships/image" Target="../media/image21.jpeg"/><Relationship Id="rId5" Type="http://schemas.openxmlformats.org/officeDocument/2006/relationships/image" Target="../media/image8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bis.or.kr/kobisopenapi/homepg/main/main.do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hyperlink" Target="http://khuhub.khu.ac.kr/2018104006/movie-reco-chatbot.git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64664" y="8842734"/>
            <a:ext cx="18617327" cy="418574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72256" y="8573826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884802" y="1028700"/>
            <a:ext cx="5365753" cy="536575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594464" y="1707777"/>
            <a:ext cx="8855754" cy="2558678"/>
            <a:chOff x="0" y="0"/>
            <a:chExt cx="11807672" cy="3411570"/>
          </a:xfrm>
        </p:grpSpPr>
        <p:sp>
          <p:nvSpPr>
            <p:cNvPr id="9" name="TextBox 9"/>
            <p:cNvSpPr txBox="1"/>
            <p:nvPr/>
          </p:nvSpPr>
          <p:spPr>
            <a:xfrm>
              <a:off x="0" y="219075"/>
              <a:ext cx="11807672" cy="209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25"/>
                </a:lnSpc>
              </a:pPr>
              <a:r>
                <a:rPr lang="en-US" sz="11425">
                  <a:solidFill>
                    <a:srgbClr val="FFFFFF"/>
                  </a:solidFill>
                  <a:ea typeface="Source Han Sans KR Normal"/>
                </a:rPr>
                <a:t>오늘의 영화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35296"/>
              <a:ext cx="11807672" cy="67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717273"/>
                  </a:solidFill>
                  <a:ea typeface="Source Han Sans KR Normal"/>
                </a:rPr>
                <a:t>오픈소스SW개발 2022-1 프로젝트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464" y="6327778"/>
            <a:ext cx="368319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Han Sans KR Normal"/>
              </a:rPr>
              <a:t>2018102181 김준서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Han Sans KR Normal"/>
              </a:rPr>
              <a:t>2018104006 </a:t>
            </a:r>
            <a:r>
              <a:rPr lang="en-US" sz="3399">
                <a:solidFill>
                  <a:srgbClr val="FFFFFF"/>
                </a:solidFill>
                <a:ea typeface="Source Han Sans KR Normal"/>
              </a:rPr>
              <a:t>백승욱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Han Sans KR Normal"/>
              </a:rPr>
              <a:t>2021103591 </a:t>
            </a:r>
            <a:r>
              <a:rPr lang="en-US" sz="3399">
                <a:solidFill>
                  <a:srgbClr val="FFFFFF"/>
                </a:solidFill>
                <a:ea typeface="Source Han Sans KR Normal"/>
              </a:rPr>
              <a:t>문성준</a:t>
            </a: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65D1C3B8-FBD2-7D52-529C-35C6856D3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92"/>
    </mc:Choice>
    <mc:Fallback>
      <p:transition spd="slow" advTm="19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84644" y="6508920"/>
            <a:ext cx="6673094" cy="66730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11015" y="8427167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63861" y="3039685"/>
            <a:ext cx="6291056" cy="377463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1478171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70"/>
              </a:lnSpc>
            </a:pPr>
            <a:r>
              <a:rPr lang="en-US" sz="6225">
                <a:solidFill>
                  <a:srgbClr val="FFFFFF"/>
                </a:solidFill>
                <a:latin typeface="Source Han Sans KR Normal"/>
              </a:rPr>
              <a:t>3. 프로젝트 핵심 기능 - 영화 상세정보 조회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6086" y="3319780"/>
            <a:ext cx="729589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앞서 출력값들의 영화코드를 입력하면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해당 영화의 상세정보를 보여줍니다.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CA3DFD5-7908-C1D8-FF5F-8DF513442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16"/>
    </mc:Choice>
    <mc:Fallback>
      <p:transition spd="slow" advTm="25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84644" y="6508920"/>
            <a:ext cx="6673094" cy="66730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11015" y="8427167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339285" y="2183985"/>
            <a:ext cx="17471128" cy="7385006"/>
            <a:chOff x="0" y="0"/>
            <a:chExt cx="4601449" cy="19450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01449" cy="1945022"/>
            </a:xfrm>
            <a:custGeom>
              <a:avLst/>
              <a:gdLst/>
              <a:ahLst/>
              <a:cxnLst/>
              <a:rect l="l" t="t" r="r" b="b"/>
              <a:pathLst>
                <a:path w="4601449" h="1945022">
                  <a:moveTo>
                    <a:pt x="0" y="0"/>
                  </a:moveTo>
                  <a:lnTo>
                    <a:pt x="4601449" y="0"/>
                  </a:lnTo>
                  <a:lnTo>
                    <a:pt x="4601449" y="1945022"/>
                  </a:lnTo>
                  <a:lnTo>
                    <a:pt x="0" y="19450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61268" y="2862053"/>
            <a:ext cx="7049150" cy="5565114"/>
            <a:chOff x="0" y="0"/>
            <a:chExt cx="1856566" cy="14657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56566" cy="1465709"/>
            </a:xfrm>
            <a:custGeom>
              <a:avLst/>
              <a:gdLst/>
              <a:ahLst/>
              <a:cxnLst/>
              <a:rect l="l" t="t" r="r" b="b"/>
              <a:pathLst>
                <a:path w="1856566" h="1465709">
                  <a:moveTo>
                    <a:pt x="0" y="0"/>
                  </a:moveTo>
                  <a:lnTo>
                    <a:pt x="1856566" y="0"/>
                  </a:lnTo>
                  <a:lnTo>
                    <a:pt x="1856566" y="1465709"/>
                  </a:lnTo>
                  <a:lnTo>
                    <a:pt x="0" y="14657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727063" y="4420515"/>
            <a:ext cx="2506708" cy="18711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 l="2415" r="2415"/>
          <a:stretch>
            <a:fillRect/>
          </a:stretch>
        </p:blipFill>
        <p:spPr>
          <a:xfrm>
            <a:off x="14898118" y="2919203"/>
            <a:ext cx="864675" cy="103033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028499" y="2909678"/>
            <a:ext cx="1389219" cy="103033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399858" y="4930671"/>
            <a:ext cx="3716939" cy="2060535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 rot="10799999">
            <a:off x="6420350" y="5214243"/>
            <a:ext cx="2833474" cy="0"/>
          </a:xfrm>
          <a:prstGeom prst="line">
            <a:avLst/>
          </a:prstGeom>
          <a:ln w="9525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6420350" y="5876488"/>
            <a:ext cx="2833474" cy="0"/>
          </a:xfrm>
          <a:prstGeom prst="line">
            <a:avLst/>
          </a:prstGeom>
          <a:ln w="9525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231925" y="4370888"/>
            <a:ext cx="1970407" cy="197040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1028700"/>
            <a:ext cx="1478171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70"/>
              </a:lnSpc>
            </a:pPr>
            <a:r>
              <a:rPr lang="en-US" sz="6225">
                <a:solidFill>
                  <a:srgbClr val="FFFFFF"/>
                </a:solidFill>
                <a:latin typeface="Source Han Sans KR Normal"/>
              </a:rPr>
              <a:t>4. 프로젝트 아키텍처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2233771" y="5332279"/>
            <a:ext cx="998153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6991284" y="4616982"/>
            <a:ext cx="1691606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Source Han Sans KR Normal"/>
              </a:rPr>
              <a:t>API REQUEST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91284" y="6228913"/>
            <a:ext cx="1691606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Source Han Sans KR Normal"/>
              </a:rPr>
              <a:t>RESPONSE</a:t>
            </a:r>
          </a:p>
        </p:txBody>
      </p: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EE9CB45C-7731-2A56-5BF8-8A7BC132B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20"/>
    </mc:Choice>
    <mc:Fallback>
      <p:transition spd="slow" advTm="26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84644" y="6508920"/>
            <a:ext cx="6673094" cy="66730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11015" y="8427167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8700" y="1028700"/>
            <a:ext cx="1478171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70"/>
              </a:lnSpc>
            </a:pPr>
            <a:r>
              <a:rPr lang="en-US" sz="6225">
                <a:solidFill>
                  <a:srgbClr val="FFFFFF"/>
                </a:solidFill>
                <a:latin typeface="Source Han Sans KR Normal"/>
              </a:rPr>
              <a:t>5. 향후 개선 방안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324089"/>
            <a:ext cx="16669065" cy="303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현재는</a:t>
            </a:r>
            <a:r>
              <a:rPr 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단순히</a:t>
            </a:r>
            <a:r>
              <a:rPr 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장르</a:t>
            </a:r>
            <a:r>
              <a:rPr 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기반으로</a:t>
            </a:r>
            <a:r>
              <a:rPr 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영화</a:t>
            </a:r>
            <a:r>
              <a:rPr 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추천</a:t>
            </a:r>
            <a:r>
              <a:rPr lang="ko-KR" alt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시</a:t>
            </a:r>
            <a:r>
              <a:rPr 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다소</a:t>
            </a:r>
            <a:r>
              <a:rPr 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시간이</a:t>
            </a:r>
            <a:r>
              <a:rPr 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걸림</a:t>
            </a:r>
            <a:endParaRPr lang="en-US" sz="3399" dirty="0">
              <a:solidFill>
                <a:srgbClr val="FFFFFF"/>
              </a:solidFill>
              <a:ea typeface="Source Han Sans KR Normal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-&gt;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영화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추천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알고리즘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추가</a:t>
            </a:r>
            <a:endParaRPr lang="en-US" sz="3399" dirty="0">
              <a:solidFill>
                <a:srgbClr val="FFFFFF"/>
              </a:solidFill>
              <a:latin typeface="Source Han Sans KR Normal"/>
            </a:endParaRP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Source Han Sans KR Normal"/>
            </a:endParaRPr>
          </a:p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영화의</a:t>
            </a:r>
            <a:r>
              <a:rPr 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포스터를</a:t>
            </a:r>
            <a:r>
              <a:rPr 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보여주지</a:t>
            </a:r>
            <a:r>
              <a:rPr 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ea typeface="Source Han Sans KR Normal"/>
              </a:rPr>
              <a:t>못함</a:t>
            </a:r>
            <a:endParaRPr lang="en-US" sz="3399" dirty="0">
              <a:solidFill>
                <a:srgbClr val="FFFFFF"/>
              </a:solidFill>
              <a:ea typeface="Source Han Sans KR Normal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-&gt;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영화진흥회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API의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한계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, TMDB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API를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이용하면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해외영화에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한해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포스터를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보여줄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수</a:t>
            </a:r>
            <a:r>
              <a:rPr lang="en-US" sz="3399" dirty="0">
                <a:solidFill>
                  <a:srgbClr val="FFFFFF"/>
                </a:solidFill>
                <a:latin typeface="Source Han Sans KR Norm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Source Han Sans KR Normal"/>
              </a:rPr>
              <a:t>있음</a:t>
            </a:r>
            <a:endParaRPr lang="en-US" sz="3399" dirty="0">
              <a:solidFill>
                <a:srgbClr val="FFFFFF"/>
              </a:solidFill>
              <a:latin typeface="Source Han Sans KR Normal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54975F38-0A85-65F1-AE75-BD58EB0F8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81"/>
    </mc:Choice>
    <mc:Fallback>
      <p:transition spd="slow" advTm="37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6953588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79"/>
              </a:lnSpc>
              <a:spcBef>
                <a:spcPct val="0"/>
              </a:spcBef>
            </a:pPr>
            <a:r>
              <a:rPr lang="en-US" sz="10899">
                <a:solidFill>
                  <a:srgbClr val="FFFFFF"/>
                </a:solidFill>
                <a:latin typeface="Source Han Sans KR Normal"/>
              </a:rPr>
              <a:t>Q&amp;A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92467" y="-3952065"/>
            <a:ext cx="5791065" cy="59534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272655" y="7898533"/>
            <a:ext cx="5791065" cy="5953432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4B9F0E8-26E3-B81B-92A3-17C132DD7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6"/>
    </mc:Choice>
    <mc:Fallback>
      <p:transition spd="slow" advTm="6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67206" y="4524375"/>
            <a:ext cx="695358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Source Han Sans KR Normal"/>
              </a:rPr>
              <a:t>감사합니다!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92467" y="-3952065"/>
            <a:ext cx="5791065" cy="59534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272655" y="7898533"/>
            <a:ext cx="5791065" cy="59534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64664" y="8004683"/>
            <a:ext cx="18617327" cy="418574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19857" y="8427167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531530" y="4109614"/>
            <a:ext cx="728440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Source Han Sans KR Normal"/>
              </a:rPr>
              <a:t>목차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164506" y="1854515"/>
            <a:ext cx="5839782" cy="424180"/>
            <a:chOff x="0" y="0"/>
            <a:chExt cx="7786376" cy="565573"/>
          </a:xfrm>
        </p:grpSpPr>
        <p:sp>
          <p:nvSpPr>
            <p:cNvPr id="9" name="TextBox 9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ea typeface="Nanum Gothic Regular"/>
                </a:rPr>
                <a:t>프로젝트 소개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64506" y="3222871"/>
            <a:ext cx="5839782" cy="424180"/>
            <a:chOff x="0" y="0"/>
            <a:chExt cx="7786376" cy="565573"/>
          </a:xfrm>
        </p:grpSpPr>
        <p:sp>
          <p:nvSpPr>
            <p:cNvPr id="12" name="TextBox 12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dirty="0" err="1">
                  <a:solidFill>
                    <a:srgbClr val="FFFFFF"/>
                  </a:solidFill>
                  <a:ea typeface="Nanum Gothic Regular"/>
                </a:rPr>
                <a:t>프로젝트</a:t>
              </a:r>
              <a:r>
                <a:rPr lang="en-US" sz="2800" dirty="0">
                  <a:solidFill>
                    <a:srgbClr val="FFFFFF"/>
                  </a:solidFill>
                  <a:ea typeface="Nanum Gothic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ea typeface="Nanum Gothic Regular"/>
                </a:rPr>
                <a:t>선정</a:t>
              </a:r>
              <a:r>
                <a:rPr lang="en-US" sz="2800" dirty="0">
                  <a:solidFill>
                    <a:srgbClr val="FFFFFF"/>
                  </a:solidFill>
                  <a:ea typeface="Nanum Gothic Regular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ea typeface="Nanum Gothic Regular"/>
                </a:rPr>
                <a:t>이유</a:t>
              </a:r>
              <a:endParaRPr lang="en-US" sz="2800" dirty="0">
                <a:solidFill>
                  <a:srgbClr val="FFFFFF"/>
                </a:solidFill>
                <a:ea typeface="Nanum Gothic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64506" y="4591227"/>
            <a:ext cx="5839782" cy="424180"/>
            <a:chOff x="0" y="0"/>
            <a:chExt cx="7786376" cy="565573"/>
          </a:xfrm>
        </p:grpSpPr>
        <p:sp>
          <p:nvSpPr>
            <p:cNvPr id="15" name="TextBox 15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ea typeface="Nanum Gothic Regular"/>
                </a:rPr>
                <a:t>프로젝트 핵심 기능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64506" y="5959583"/>
            <a:ext cx="5839782" cy="424180"/>
            <a:chOff x="0" y="0"/>
            <a:chExt cx="7786376" cy="565573"/>
          </a:xfrm>
        </p:grpSpPr>
        <p:sp>
          <p:nvSpPr>
            <p:cNvPr id="18" name="TextBox 18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ea typeface="Nanum Gothic Regular"/>
                </a:rPr>
                <a:t>프로젝트 아키텍처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4506" y="7326737"/>
            <a:ext cx="5839782" cy="424180"/>
            <a:chOff x="0" y="0"/>
            <a:chExt cx="7786376" cy="565573"/>
          </a:xfrm>
        </p:grpSpPr>
        <p:sp>
          <p:nvSpPr>
            <p:cNvPr id="21" name="TextBox 21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ea typeface="Nanum Gothic Regular"/>
                </a:rPr>
                <a:t>향후 개선 방안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05</a:t>
              </a:r>
            </a:p>
          </p:txBody>
        </p:sp>
      </p:grp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039A4519-9321-6E61-38FD-5E03655F4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61"/>
    </mc:Choice>
    <mc:Fallback>
      <p:transition spd="slow" advTm="15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84644" y="6508920"/>
            <a:ext cx="6673094" cy="66730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11015" y="8427167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68086" y="2632156"/>
            <a:ext cx="4530140" cy="25113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363461" y="6275909"/>
            <a:ext cx="3339389" cy="333938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640986" y="4403847"/>
            <a:ext cx="3655845" cy="30846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1230281" y="1971675"/>
            <a:ext cx="5365753" cy="536575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028700"/>
            <a:ext cx="637522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70"/>
              </a:lnSpc>
            </a:pPr>
            <a:r>
              <a:rPr lang="en-US" sz="6225">
                <a:solidFill>
                  <a:srgbClr val="FFFFFF"/>
                </a:solidFill>
                <a:latin typeface="Source Han Sans KR Normal"/>
              </a:rPr>
              <a:t>1. 프로젝트 소개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BE4C9DD-286C-AFF9-1C6E-085C2F8FA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17"/>
    </mc:Choice>
    <mc:Fallback>
      <p:transition spd="slow" advTm="11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84644" y="6508920"/>
            <a:ext cx="6673094" cy="66730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11015" y="8427167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13545" y="2409418"/>
            <a:ext cx="5046037" cy="643331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811530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70"/>
              </a:lnSpc>
            </a:pPr>
            <a:r>
              <a:rPr lang="en-US" sz="6225">
                <a:solidFill>
                  <a:srgbClr val="FFFFFF"/>
                </a:solidFill>
                <a:latin typeface="Source Han Sans KR Normal"/>
              </a:rPr>
              <a:t>2. 프로젝트 선정 이유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74842" y="2342743"/>
            <a:ext cx="870553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사용자가 보다 빠르게 인기 있는 영화, 찾고자 하는 영화에 대한 정보를 얻거나 보고 싶은 장르에 맞는 영화를 추천받을 수 있도록 하기 위하여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2736FC3D-0728-5393-4D88-7D5F37160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00"/>
    </mc:Choice>
    <mc:Fallback>
      <p:transition spd="slow" advTm="35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84644" y="6508920"/>
            <a:ext cx="6673094" cy="66730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11015" y="8427167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1028700"/>
            <a:ext cx="12001500" cy="921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470"/>
              </a:lnSpc>
            </a:pPr>
            <a:r>
              <a:rPr lang="en-US" sz="6225" dirty="0">
                <a:solidFill>
                  <a:srgbClr val="FFFFFF"/>
                </a:solidFill>
                <a:latin typeface="Source Han Sans KR Normal"/>
              </a:rPr>
              <a:t>HOW TO USE?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3022" y="2553731"/>
            <a:ext cx="16764000" cy="673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>
              <a:lnSpc>
                <a:spcPts val="4759"/>
              </a:lnSpc>
              <a:buAutoNum type="arabicPeriod"/>
            </a:pP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Visit the following website and get the key value issued.</a:t>
            </a:r>
          </a:p>
          <a:p>
            <a:pPr algn="just">
              <a:lnSpc>
                <a:spcPts val="4759"/>
              </a:lnSpc>
            </a:pP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( </a:t>
            </a:r>
            <a:r>
              <a:rPr lang="en-US" altLang="ko-KR" sz="3399" dirty="0">
                <a:solidFill>
                  <a:srgbClr val="FFFFFF"/>
                </a:solidFill>
                <a:ea typeface="Source Han Sans KR Normal"/>
                <a:hlinkClick r:id="rId8"/>
              </a:rPr>
              <a:t>https://www.kobis.or.kr/kobisopenapi/homepg/main/main.do</a:t>
            </a: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 )</a:t>
            </a:r>
          </a:p>
          <a:p>
            <a:pPr marL="514350" indent="-514350" algn="just">
              <a:lnSpc>
                <a:spcPts val="4759"/>
              </a:lnSpc>
              <a:buAutoNum type="arabicPeriod"/>
            </a:pPr>
            <a:endParaRPr lang="en-US" altLang="ko-KR" sz="3399" dirty="0">
              <a:solidFill>
                <a:srgbClr val="FFFFFF"/>
              </a:solidFill>
              <a:ea typeface="Source Han Sans KR Normal"/>
            </a:endParaRPr>
          </a:p>
          <a:p>
            <a:pPr algn="just">
              <a:lnSpc>
                <a:spcPts val="4759"/>
              </a:lnSpc>
            </a:pP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2. </a:t>
            </a:r>
            <a:r>
              <a:rPr lang="en" altLang="ko-KR" sz="3399" dirty="0">
                <a:solidFill>
                  <a:srgbClr val="FFFFFF"/>
                </a:solidFill>
                <a:ea typeface="Source Han Sans KR Normal"/>
              </a:rPr>
              <a:t>Clone</a:t>
            </a:r>
            <a:r>
              <a:rPr lang="ko-KR" alt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" altLang="ko-KR" sz="3399" dirty="0">
                <a:solidFill>
                  <a:srgbClr val="FFFFFF"/>
                </a:solidFill>
                <a:ea typeface="Source Han Sans KR Normal"/>
              </a:rPr>
              <a:t>the project file. The address of the remote repository is as follows:</a:t>
            </a:r>
            <a:r>
              <a:rPr lang="ko-KR" alt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endParaRPr lang="en-US" altLang="ko-KR" sz="3399" dirty="0">
              <a:solidFill>
                <a:srgbClr val="FFFFFF"/>
              </a:solidFill>
              <a:ea typeface="Source Han Sans KR Normal"/>
            </a:endParaRPr>
          </a:p>
          <a:p>
            <a:pPr algn="just">
              <a:lnSpc>
                <a:spcPts val="4759"/>
              </a:lnSpc>
            </a:pP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( </a:t>
            </a:r>
            <a:r>
              <a:rPr lang="en" altLang="ko-KR" sz="3399" dirty="0">
                <a:solidFill>
                  <a:srgbClr val="FFFFFF"/>
                </a:solidFill>
                <a:ea typeface="Source Han Sans KR Normal"/>
                <a:hlinkClick r:id="rId9"/>
              </a:rPr>
              <a:t>http://khuhub.khu.ac.kr/2018104006/movie-reco-chatbot.git</a:t>
            </a:r>
            <a:r>
              <a:rPr lang="en" altLang="ko-KR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)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ea typeface="Source Han Sans KR Normal"/>
            </a:endParaRPr>
          </a:p>
          <a:p>
            <a:pPr algn="just">
              <a:lnSpc>
                <a:spcPts val="4759"/>
              </a:lnSpc>
            </a:pP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3. </a:t>
            </a:r>
            <a:r>
              <a:rPr lang="en" altLang="ko-KR" sz="3399" dirty="0">
                <a:solidFill>
                  <a:srgbClr val="FFFFFF"/>
                </a:solidFill>
                <a:ea typeface="Source Han Sans KR Normal"/>
              </a:rPr>
              <a:t>Open a terminal window to download the node module.</a:t>
            </a:r>
            <a:r>
              <a:rPr lang="ko-KR" alt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(command: </a:t>
            </a:r>
            <a:r>
              <a:rPr lang="en-US" altLang="ko-KR" sz="3399" dirty="0" err="1">
                <a:solidFill>
                  <a:srgbClr val="FFFFFF"/>
                </a:solidFill>
                <a:ea typeface="Source Han Sans KR Normal"/>
              </a:rPr>
              <a:t>npm</a:t>
            </a: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 install)</a:t>
            </a:r>
          </a:p>
          <a:p>
            <a:pPr algn="just">
              <a:lnSpc>
                <a:spcPts val="4759"/>
              </a:lnSpc>
            </a:pPr>
            <a:endParaRPr lang="en-US" altLang="ko-KR" sz="3399" dirty="0">
              <a:solidFill>
                <a:srgbClr val="FFFFFF"/>
              </a:solidFill>
              <a:ea typeface="Source Han Sans KR Normal"/>
            </a:endParaRPr>
          </a:p>
          <a:p>
            <a:pPr algn="just">
              <a:lnSpc>
                <a:spcPts val="4759"/>
              </a:lnSpc>
            </a:pP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4. Enter the key value received from KOFIC in KOFIC_KEY in the </a:t>
            </a:r>
            <a:r>
              <a:rPr lang="en-US" altLang="ko-KR" sz="3399" dirty="0" err="1">
                <a:solidFill>
                  <a:srgbClr val="FFFFFF"/>
                </a:solidFill>
                <a:ea typeface="Source Han Sans KR Normal"/>
              </a:rPr>
              <a:t>config.json</a:t>
            </a: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 file.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ea typeface="Source Han Sans KR Normal"/>
            </a:endParaRPr>
          </a:p>
          <a:p>
            <a:pPr algn="just">
              <a:lnSpc>
                <a:spcPts val="4759"/>
              </a:lnSpc>
            </a:pP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5.</a:t>
            </a:r>
            <a:r>
              <a:rPr lang="ko-KR" alt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" altLang="ko-KR" sz="3399" dirty="0">
                <a:solidFill>
                  <a:srgbClr val="FFFFFF"/>
                </a:solidFill>
                <a:ea typeface="Source Han Sans KR Normal"/>
              </a:rPr>
              <a:t>In the line application, add the chatbot as a friend.</a:t>
            </a:r>
            <a:r>
              <a:rPr lang="ko-KR" altLang="en-US" sz="3399" dirty="0">
                <a:solidFill>
                  <a:srgbClr val="FFFFFF"/>
                </a:solidFill>
                <a:ea typeface="Source Han Sans KR Normal"/>
              </a:rPr>
              <a:t> </a:t>
            </a:r>
            <a:r>
              <a:rPr lang="en-US" altLang="ko-KR" sz="3399" dirty="0">
                <a:solidFill>
                  <a:srgbClr val="FFFFFF"/>
                </a:solidFill>
                <a:ea typeface="Source Han Sans KR Normal"/>
              </a:rPr>
              <a:t>Chatbot ID: @093sjoog</a:t>
            </a:r>
            <a:endParaRPr lang="en-US" sz="3399" dirty="0">
              <a:solidFill>
                <a:srgbClr val="FFFFFF"/>
              </a:solidFill>
              <a:ea typeface="Source Han Sans KR Normal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A2F5D6EE-08C2-E3DB-EBC3-1A73840B9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71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35"/>
    </mc:Choice>
    <mc:Fallback>
      <p:transition spd="slow" advTm="37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84644" y="6508920"/>
            <a:ext cx="6673094" cy="66730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11015" y="8427167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98486" y="2301038"/>
            <a:ext cx="4984654" cy="71401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1211349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70"/>
              </a:lnSpc>
            </a:pPr>
            <a:r>
              <a:rPr lang="en-US" sz="6225">
                <a:solidFill>
                  <a:srgbClr val="FFFFFF"/>
                </a:solidFill>
                <a:latin typeface="Source Han Sans KR Normal"/>
              </a:rPr>
              <a:t>3. 프로젝트 핵심 기능 - 메뉴 출력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6086" y="3319780"/>
            <a:ext cx="6524362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친구 추가 혹은 "0번", "0" 입력을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통해 메뉴를 출력합니다.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ea typeface="Source Han Sans KR Normal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잘못된 입력값이 들어오면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Han Sans KR Normal"/>
              </a:rPr>
              <a:t>"이해하지 못했습니다."라는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문구와 함께 메뉴를 출력합니다.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BBD53FB0-AFC7-63BD-8153-F287A7A38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00"/>
    </mc:Choice>
    <mc:Fallback>
      <p:transition spd="slow" advTm="1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84644" y="6508920"/>
            <a:ext cx="6673094" cy="66730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11015" y="8427167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87140" y="2247265"/>
            <a:ext cx="3993373" cy="75982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1338331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70"/>
              </a:lnSpc>
            </a:pPr>
            <a:r>
              <a:rPr lang="en-US" sz="6225">
                <a:solidFill>
                  <a:srgbClr val="FFFFFF"/>
                </a:solidFill>
                <a:latin typeface="Source Han Sans KR Normal"/>
              </a:rPr>
              <a:t>3. 프로젝트 핵심 기능 - 최신영화 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6086" y="3319780"/>
            <a:ext cx="729589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Han Sans KR Normal"/>
              </a:rPr>
              <a:t>"1번" 혹은 "1"을 입력하면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현재 상영중인 영화 중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가장 인기있는 영화 5개를 보여줍니다.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5A36580-23D2-5DA3-0B76-45C033CB67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31"/>
    </mc:Choice>
    <mc:Fallback>
      <p:transition spd="slow" advTm="12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84644" y="6508920"/>
            <a:ext cx="6673094" cy="66730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11015" y="8427167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85971" y="2252817"/>
            <a:ext cx="4940608" cy="75926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1338331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70"/>
              </a:lnSpc>
            </a:pPr>
            <a:r>
              <a:rPr lang="en-US" sz="6225">
                <a:solidFill>
                  <a:srgbClr val="FFFFFF"/>
                </a:solidFill>
                <a:latin typeface="Source Han Sans KR Normal"/>
              </a:rPr>
              <a:t>3. 프로젝트 핵심 기능 - 장르별 영화 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6086" y="3319780"/>
            <a:ext cx="729589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Han Sans KR Normal"/>
              </a:rPr>
              <a:t>"2번" 혹은 "2"을 입력하면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영화 장르 키워드를 보여주고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ea typeface="Source Han Sans KR Normal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원하는 장르를 입력하면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해당 장르의 영화를 추천해줍니다.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D4E2BB0A-7853-610D-5C0F-D4612F0B8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70"/>
    </mc:Choice>
    <mc:Fallback>
      <p:transition spd="slow" advTm="18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84644" y="6508920"/>
            <a:ext cx="6673094" cy="66730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11015" y="8427167"/>
            <a:ext cx="848285" cy="831133"/>
            <a:chOff x="0" y="0"/>
            <a:chExt cx="1131047" cy="1108177"/>
          </a:xfrm>
        </p:grpSpPr>
        <p:grpSp>
          <p:nvGrpSpPr>
            <p:cNvPr id="4" name="Group 4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9850"/>
            <a:stretch>
              <a:fillRect/>
            </a:stretch>
          </p:blipFill>
          <p:spPr>
            <a:xfrm>
              <a:off x="0" y="162447"/>
              <a:ext cx="890231" cy="783282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37503" y="2165554"/>
            <a:ext cx="4675293" cy="767991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1338331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70"/>
              </a:lnSpc>
            </a:pPr>
            <a:r>
              <a:rPr lang="en-US" sz="6225">
                <a:solidFill>
                  <a:srgbClr val="FFFFFF"/>
                </a:solidFill>
                <a:latin typeface="Source Han Sans KR Normal"/>
              </a:rPr>
              <a:t>3. 프로젝트 핵심 기능 - 영화 검색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6086" y="3319780"/>
            <a:ext cx="729589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Han Sans KR Normal"/>
              </a:rPr>
              <a:t>"3번" 혹은 "3"을 입력하고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검색할 단어를 입력하면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ea typeface="Source Han Sans KR Normal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제목에 해당 단어가 포함되어 있는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Source Han Sans KR Normal"/>
              </a:rPr>
              <a:t>영화들의 리스트를 보여줍니다.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D60B3F1-84B7-30C4-A492-45B1287C2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2"/>
    </mc:Choice>
    <mc:Fallback>
      <p:transition spd="slow" advTm="15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387</Words>
  <Application>Microsoft Macintosh PowerPoint</Application>
  <PresentationFormat>사용자 지정</PresentationFormat>
  <Paragraphs>68</Paragraphs>
  <Slides>14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Source Han Sans KR Normal</vt:lpstr>
      <vt:lpstr>Nanum Gothic Regular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회색 노란색 매끈한 및 전문 기초 단순한 프레젠테이션</dc:title>
  <cp:lastModifiedBy>문성준</cp:lastModifiedBy>
  <cp:revision>5</cp:revision>
  <dcterms:created xsi:type="dcterms:W3CDTF">2006-08-16T00:00:00Z</dcterms:created>
  <dcterms:modified xsi:type="dcterms:W3CDTF">2022-06-08T08:51:09Z</dcterms:modified>
  <dc:identifier>DAFC8S9lM6U</dc:identifier>
</cp:coreProperties>
</file>